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3.xml" Type="http://schemas.openxmlformats.org/officeDocument/2006/relationships/theme" Id="rId1"/><Relationship Target="slides/slide5.xml" Type="http://schemas.openxmlformats.org/officeDocument/2006/relationships/slide" Id="rId10"/><Relationship Target="slideMasters/slideMaster1.xml" Type="http://schemas.openxmlformats.org/officeDocument/2006/relationships/slideMaster" Id="rId4"/><Relationship Target="slides/slide6.xml" Type="http://schemas.openxmlformats.org/officeDocument/2006/relationships/slide" Id="rId11"/><Relationship Target="tableStyles.xml" Type="http://schemas.openxmlformats.org/officeDocument/2006/relationships/tableStyles" Id="rId3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2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3" name="Shape 3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4" name="Shape 3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5" name="Shape 3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9" name="Shape 3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0" name="Shape 40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5" name="Shape 4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6" name="Shape 4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47" name="Shape 4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1" name="Shape 5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2" name="Shape 5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3" name="Shape 5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7" name="Shape 5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8" name="Shape 58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9" name="Shape 5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3" name="Shape 6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4" name="Shape 64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65" name="Shape 65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y="563759" x="457200"/>
            <a:ext cy="300960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buSzPct val="100000"/>
              <a:defRPr sz="7200"/>
            </a:lvl1pPr>
            <a:lvl2pPr>
              <a:spcBef>
                <a:spcPts val="0"/>
              </a:spcBef>
              <a:buSzPct val="100000"/>
              <a:defRPr sz="7200"/>
            </a:lvl2pPr>
            <a:lvl3pPr>
              <a:spcBef>
                <a:spcPts val="0"/>
              </a:spcBef>
              <a:buSzPct val="100000"/>
              <a:defRPr sz="7200"/>
            </a:lvl3pPr>
            <a:lvl4pPr>
              <a:spcBef>
                <a:spcPts val="0"/>
              </a:spcBef>
              <a:buSzPct val="100000"/>
              <a:defRPr sz="7200"/>
            </a:lvl4pPr>
            <a:lvl5pPr>
              <a:spcBef>
                <a:spcPts val="0"/>
              </a:spcBef>
              <a:buSzPct val="100000"/>
              <a:defRPr sz="7200"/>
            </a:lvl5pPr>
            <a:lvl6pPr>
              <a:spcBef>
                <a:spcPts val="0"/>
              </a:spcBef>
              <a:buSzPct val="100000"/>
              <a:defRPr sz="7200"/>
            </a:lvl6pPr>
            <a:lvl7pPr>
              <a:spcBef>
                <a:spcPts val="0"/>
              </a:spcBef>
              <a:buSzPct val="100000"/>
              <a:defRPr sz="7200"/>
            </a:lvl7pPr>
            <a:lvl8pPr>
              <a:spcBef>
                <a:spcPts val="0"/>
              </a:spcBef>
              <a:buSzPct val="100000"/>
              <a:defRPr sz="7200"/>
            </a:lvl8pPr>
            <a:lvl9pPr>
              <a:spcBef>
                <a:spcPts val="0"/>
              </a:spcBef>
              <a:buSzPct val="100000"/>
              <a:defRPr sz="7200"/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y="3716392" x="457200"/>
            <a:ext cy="1232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buClr>
                <a:schemeClr val="dk2"/>
              </a:buClr>
              <a:buSzPct val="100000"/>
              <a:buNone/>
              <a:defRPr sz="4800">
                <a:solidFill>
                  <a:schemeClr val="dk2"/>
                </a:solidFill>
              </a:defRPr>
            </a:lvl1pPr>
            <a:lvl2pPr>
              <a:spcBef>
                <a:spcPts val="0"/>
              </a:spcBef>
              <a:buClr>
                <a:schemeClr val="dk2"/>
              </a:buClr>
              <a:buSzPct val="100000"/>
              <a:buNone/>
              <a:defRPr sz="4800">
                <a:solidFill>
                  <a:schemeClr val="dk2"/>
                </a:solidFill>
              </a:defRPr>
            </a:lvl2pPr>
            <a:lvl3pPr>
              <a:spcBef>
                <a:spcPts val="0"/>
              </a:spcBef>
              <a:buClr>
                <a:schemeClr val="dk2"/>
              </a:buClr>
              <a:buSzPct val="100000"/>
              <a:buNone/>
              <a:defRPr sz="4800">
                <a:solidFill>
                  <a:schemeClr val="dk2"/>
                </a:solidFill>
              </a:defRPr>
            </a:lvl3pPr>
            <a:lvl4pPr>
              <a:spcBef>
                <a:spcPts val="0"/>
              </a:spcBef>
              <a:buClr>
                <a:schemeClr val="dk2"/>
              </a:buClr>
              <a:buSzPct val="100000"/>
              <a:buNone/>
              <a:defRPr sz="4800">
                <a:solidFill>
                  <a:schemeClr val="dk2"/>
                </a:solidFill>
              </a:defRPr>
            </a:lvl4pPr>
            <a:lvl5pPr>
              <a:spcBef>
                <a:spcPts val="0"/>
              </a:spcBef>
              <a:buClr>
                <a:schemeClr val="dk2"/>
              </a:buClr>
              <a:buSzPct val="100000"/>
              <a:buNone/>
              <a:defRPr sz="4800">
                <a:solidFill>
                  <a:schemeClr val="dk2"/>
                </a:solidFill>
              </a:defRPr>
            </a:lvl5pPr>
            <a:lvl6pPr>
              <a:spcBef>
                <a:spcPts val="0"/>
              </a:spcBef>
              <a:buClr>
                <a:schemeClr val="dk2"/>
              </a:buClr>
              <a:buSzPct val="100000"/>
              <a:buNone/>
              <a:defRPr sz="4800">
                <a:solidFill>
                  <a:schemeClr val="dk2"/>
                </a:solidFill>
              </a:defRPr>
            </a:lvl6pPr>
            <a:lvl7pPr>
              <a:spcBef>
                <a:spcPts val="0"/>
              </a:spcBef>
              <a:buClr>
                <a:schemeClr val="dk2"/>
              </a:buClr>
              <a:buSzPct val="100000"/>
              <a:buNone/>
              <a:defRPr sz="4800">
                <a:solidFill>
                  <a:schemeClr val="dk2"/>
                </a:solidFill>
              </a:defRPr>
            </a:lvl7pPr>
            <a:lvl8pPr>
              <a:spcBef>
                <a:spcPts val="0"/>
              </a:spcBef>
              <a:buClr>
                <a:schemeClr val="dk2"/>
              </a:buClr>
              <a:buSzPct val="100000"/>
              <a:buNone/>
              <a:defRPr sz="4800">
                <a:solidFill>
                  <a:schemeClr val="dk2"/>
                </a:solidFill>
              </a:defRPr>
            </a:lvl8pPr>
            <a:lvl9pPr>
              <a:spcBef>
                <a:spcPts val="0"/>
              </a:spcBef>
              <a:buClr>
                <a:schemeClr val="dk2"/>
              </a:buClr>
              <a:buSzPct val="100000"/>
              <a:buNone/>
              <a:defRPr sz="4800">
                <a:solidFill>
                  <a:schemeClr val="dk2"/>
                </a:solidFill>
              </a:defRPr>
            </a:lvl9pPr>
          </a:lstStyle>
          <a:p/>
        </p:txBody>
      </p:sp>
      <p:cxnSp>
        <p:nvCxnSpPr>
          <p:cNvPr id="11" name="Shape 11"/>
          <p:cNvCxnSpPr/>
          <p:nvPr/>
        </p:nvCxnSpPr>
        <p:spPr>
          <a:xfrm>
            <a:off y="411479" x="457200"/>
            <a:ext cy="0" cx="8229600"/>
          </a:xfrm>
          <a:prstGeom prst="straightConnector1">
            <a:avLst/>
          </a:prstGeom>
          <a:noFill/>
          <a:ln w="57150" cap="flat">
            <a:solidFill>
              <a:schemeClr val="accent1"/>
            </a:solidFill>
            <a:prstDash val="solid"/>
            <a:round/>
            <a:headEnd w="med" len="med" type="none"/>
            <a:tailEnd w="med" len="med" type="none"/>
          </a:ln>
        </p:spPr>
      </p:cxnSp>
      <p:cxnSp>
        <p:nvCxnSpPr>
          <p:cNvPr id="12" name="Shape 12"/>
          <p:cNvCxnSpPr/>
          <p:nvPr/>
        </p:nvCxnSpPr>
        <p:spPr>
          <a:xfrm>
            <a:off y="3633382" x="457200"/>
            <a:ext cy="0" cx="8229600"/>
          </a:xfrm>
          <a:prstGeom prst="straightConnector1">
            <a:avLst/>
          </a:prstGeom>
          <a:noFill/>
          <a:ln w="57150" cap="flat">
            <a:solidFill>
              <a:schemeClr val="accent1"/>
            </a:solidFill>
            <a:prstDash val="solid"/>
            <a:round/>
            <a:headEnd w="med" len="med" type="none"/>
            <a:tailEnd w="med" len="med" type="none"/>
          </a:ln>
        </p:spPr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3" name="Shape 1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>
                <a:solidFill>
                  <a:srgbClr val="DA0002"/>
                </a:solidFill>
              </a:defRPr>
            </a:lvl1pPr>
            <a:lvl2pPr>
              <a:spcBef>
                <a:spcPts val="0"/>
              </a:spcBef>
              <a:defRPr>
                <a:solidFill>
                  <a:srgbClr val="DA0002"/>
                </a:solidFill>
              </a:defRPr>
            </a:lvl2pPr>
            <a:lvl3pPr>
              <a:spcBef>
                <a:spcPts val="0"/>
              </a:spcBef>
              <a:defRPr>
                <a:solidFill>
                  <a:srgbClr val="DA0002"/>
                </a:solidFill>
              </a:defRPr>
            </a:lvl3pPr>
            <a:lvl4pPr>
              <a:spcBef>
                <a:spcPts val="0"/>
              </a:spcBef>
              <a:defRPr>
                <a:solidFill>
                  <a:srgbClr val="DA0002"/>
                </a:solidFill>
              </a:defRPr>
            </a:lvl4pPr>
            <a:lvl5pPr>
              <a:spcBef>
                <a:spcPts val="0"/>
              </a:spcBef>
              <a:defRPr>
                <a:solidFill>
                  <a:srgbClr val="DA0002"/>
                </a:solidFill>
              </a:defRPr>
            </a:lvl5pPr>
            <a:lvl6pPr>
              <a:spcBef>
                <a:spcPts val="0"/>
              </a:spcBef>
              <a:defRPr>
                <a:solidFill>
                  <a:srgbClr val="DA0002"/>
                </a:solidFill>
              </a:defRPr>
            </a:lvl6pPr>
            <a:lvl7pPr>
              <a:spcBef>
                <a:spcPts val="0"/>
              </a:spcBef>
              <a:defRPr>
                <a:solidFill>
                  <a:srgbClr val="DA0002"/>
                </a:solidFill>
              </a:defRPr>
            </a:lvl7pPr>
            <a:lvl8pPr>
              <a:spcBef>
                <a:spcPts val="0"/>
              </a:spcBef>
              <a:defRPr>
                <a:solidFill>
                  <a:srgbClr val="DA0002"/>
                </a:solidFill>
              </a:defRPr>
            </a:lvl8pPr>
            <a:lvl9pPr>
              <a:spcBef>
                <a:spcPts val="0"/>
              </a:spcBef>
              <a:defRPr>
                <a:solidFill>
                  <a:srgbClr val="DA0002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cxnSp>
        <p:nvCxnSpPr>
          <p:cNvPr id="16" name="Shape 16"/>
          <p:cNvCxnSpPr/>
          <p:nvPr/>
        </p:nvCxnSpPr>
        <p:spPr>
          <a:xfrm>
            <a:off y="1143000" x="457200"/>
            <a:ext cy="0" cx="8229600"/>
          </a:xfrm>
          <a:prstGeom prst="straightConnector1">
            <a:avLst/>
          </a:prstGeom>
          <a:noFill/>
          <a:ln w="50800" cap="flat">
            <a:solidFill>
              <a:srgbClr val="DA0002"/>
            </a:solidFill>
            <a:prstDash val="solid"/>
            <a:round/>
            <a:headEnd w="med" len="med" type="none"/>
            <a:tailEnd w="med" len="med" type="none"/>
          </a:ln>
        </p:spPr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7" name="Shape 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>
                <a:solidFill>
                  <a:srgbClr val="DA0002"/>
                </a:solidFill>
              </a:defRPr>
            </a:lvl1pPr>
            <a:lvl2pPr>
              <a:spcBef>
                <a:spcPts val="0"/>
              </a:spcBef>
              <a:defRPr>
                <a:solidFill>
                  <a:srgbClr val="DA0002"/>
                </a:solidFill>
              </a:defRPr>
            </a:lvl2pPr>
            <a:lvl3pPr>
              <a:spcBef>
                <a:spcPts val="0"/>
              </a:spcBef>
              <a:defRPr>
                <a:solidFill>
                  <a:srgbClr val="DA0002"/>
                </a:solidFill>
              </a:defRPr>
            </a:lvl3pPr>
            <a:lvl4pPr>
              <a:spcBef>
                <a:spcPts val="0"/>
              </a:spcBef>
              <a:defRPr>
                <a:solidFill>
                  <a:srgbClr val="DA0002"/>
                </a:solidFill>
              </a:defRPr>
            </a:lvl4pPr>
            <a:lvl5pPr>
              <a:spcBef>
                <a:spcPts val="0"/>
              </a:spcBef>
              <a:defRPr>
                <a:solidFill>
                  <a:srgbClr val="DA0002"/>
                </a:solidFill>
              </a:defRPr>
            </a:lvl5pPr>
            <a:lvl6pPr>
              <a:spcBef>
                <a:spcPts val="0"/>
              </a:spcBef>
              <a:defRPr>
                <a:solidFill>
                  <a:srgbClr val="DA0002"/>
                </a:solidFill>
              </a:defRPr>
            </a:lvl6pPr>
            <a:lvl7pPr>
              <a:spcBef>
                <a:spcPts val="0"/>
              </a:spcBef>
              <a:defRPr>
                <a:solidFill>
                  <a:srgbClr val="DA0002"/>
                </a:solidFill>
              </a:defRPr>
            </a:lvl7pPr>
            <a:lvl8pPr>
              <a:spcBef>
                <a:spcPts val="0"/>
              </a:spcBef>
              <a:defRPr>
                <a:solidFill>
                  <a:srgbClr val="DA0002"/>
                </a:solidFill>
              </a:defRPr>
            </a:lvl8pPr>
            <a:lvl9pPr>
              <a:spcBef>
                <a:spcPts val="0"/>
              </a:spcBef>
              <a:defRPr>
                <a:solidFill>
                  <a:srgbClr val="DA0002"/>
                </a:solidFill>
              </a:defRPr>
            </a:lvl9pPr>
          </a:lstStyle>
          <a:p/>
        </p:txBody>
      </p:sp>
      <p:sp>
        <p:nvSpPr>
          <p:cNvPr id="19" name="Shape 19"/>
          <p:cNvSpPr txBox="1"/>
          <p:nvPr>
            <p:ph idx="1" type="body"/>
          </p:nvPr>
        </p:nvSpPr>
        <p:spPr>
          <a:xfrm>
            <a:off y="1200150" x="457200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2" type="body"/>
          </p:nvPr>
        </p:nvSpPr>
        <p:spPr>
          <a:xfrm>
            <a:off y="1200150" x="4692273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cxnSp>
        <p:nvCxnSpPr>
          <p:cNvPr id="21" name="Shape 21"/>
          <p:cNvCxnSpPr/>
          <p:nvPr/>
        </p:nvCxnSpPr>
        <p:spPr>
          <a:xfrm>
            <a:off y="1143000" x="457200"/>
            <a:ext cy="0" cx="8229600"/>
          </a:xfrm>
          <a:prstGeom prst="straightConnector1">
            <a:avLst/>
          </a:prstGeom>
          <a:noFill/>
          <a:ln w="50800" cap="flat">
            <a:solidFill>
              <a:srgbClr val="DA0002"/>
            </a:solidFill>
            <a:prstDash val="solid"/>
            <a:round/>
            <a:headEnd w="med" len="med" type="none"/>
            <a:tailEnd w="med" len="med" type="none"/>
          </a:ln>
        </p:spPr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2" name="Shape 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3" name="Shape 2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cxnSp>
        <p:nvCxnSpPr>
          <p:cNvPr id="24" name="Shape 24"/>
          <p:cNvCxnSpPr/>
          <p:nvPr/>
        </p:nvCxnSpPr>
        <p:spPr>
          <a:xfrm>
            <a:off y="1143000" x="457200"/>
            <a:ext cy="0" cx="8229600"/>
          </a:xfrm>
          <a:prstGeom prst="straightConnector1">
            <a:avLst/>
          </a:prstGeom>
          <a:noFill/>
          <a:ln w="50800" cap="flat">
            <a:solidFill>
              <a:schemeClr val="accent1"/>
            </a:solidFill>
            <a:prstDash val="solid"/>
            <a:round/>
            <a:headEnd w="med" len="med" type="none"/>
            <a:tailEnd w="med" len="med" type="none"/>
          </a:ln>
        </p:spPr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5" name="Shape 2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6" name="Shape 26"/>
          <p:cNvSpPr txBox="1"/>
          <p:nvPr>
            <p:ph idx="1" type="body"/>
          </p:nvPr>
        </p:nvSpPr>
        <p:spPr>
          <a:xfrm>
            <a:off y="4406309" x="457200"/>
            <a:ext cy="5195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SzPct val="100000"/>
              <a:buNone/>
              <a:defRPr sz="1800"/>
            </a:lvl1pPr>
          </a:lstStyle>
          <a:p/>
        </p:txBody>
      </p:sp>
      <p:cxnSp>
        <p:nvCxnSpPr>
          <p:cNvPr id="27" name="Shape 27"/>
          <p:cNvCxnSpPr/>
          <p:nvPr/>
        </p:nvCxnSpPr>
        <p:spPr>
          <a:xfrm>
            <a:off y="4317760" x="457200"/>
            <a:ext cy="0" cx="8229600"/>
          </a:xfrm>
          <a:prstGeom prst="straightConnector1">
            <a:avLst/>
          </a:prstGeom>
          <a:noFill/>
          <a:ln w="50800" cap="flat">
            <a:solidFill>
              <a:schemeClr val="lt2"/>
            </a:solidFill>
            <a:prstDash val="solid"/>
            <a:round/>
            <a:headEnd w="med" len="med" type="none"/>
            <a:tailEnd w="med" len="med" type="none"/>
          </a:ln>
        </p:spPr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8" name="Shape 2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cxnSp>
        <p:nvCxnSpPr>
          <p:cNvPr id="29" name="Shape 29"/>
          <p:cNvCxnSpPr/>
          <p:nvPr/>
        </p:nvCxnSpPr>
        <p:spPr>
          <a:xfrm>
            <a:off y="113139" x="457200"/>
            <a:ext cy="0" cx="8229600"/>
          </a:xfrm>
          <a:prstGeom prst="straightConnector1">
            <a:avLst/>
          </a:prstGeom>
          <a:noFill/>
          <a:ln w="50800" cap="flat">
            <a:solidFill>
              <a:schemeClr val="lt2"/>
            </a:solidFill>
            <a:prstDash val="solid"/>
            <a:round/>
            <a:headEnd w="med" len="med" type="none"/>
            <a:tailEnd w="med" len="med" type="none"/>
          </a:ln>
        </p:spPr>
      </p:cxn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1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1pPr>
            <a:lvl2pPr>
              <a:spcBef>
                <a:spcPts val="0"/>
              </a:spcBef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2pPr>
            <a:lvl3pPr>
              <a:spcBef>
                <a:spcPts val="0"/>
              </a:spcBef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3pPr>
            <a:lvl4pPr>
              <a:spcBef>
                <a:spcPts val="0"/>
              </a:spcBef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4pPr>
            <a:lvl5pPr>
              <a:spcBef>
                <a:spcPts val="0"/>
              </a:spcBef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5pPr>
            <a:lvl6pPr>
              <a:spcBef>
                <a:spcPts val="0"/>
              </a:spcBef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6pPr>
            <a:lvl7pPr>
              <a:spcBef>
                <a:spcPts val="0"/>
              </a:spcBef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7pPr>
            <a:lvl8pPr>
              <a:spcBef>
                <a:spcPts val="0"/>
              </a:spcBef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8pPr>
            <a:lvl9pPr>
              <a:spcBef>
                <a:spcPts val="0"/>
              </a:spcBef>
              <a:buClr>
                <a:schemeClr val="accent1"/>
              </a:buClr>
              <a:buSzPct val="100000"/>
              <a:buNone/>
              <a:defRPr b="1" sz="36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/>
        </p:txBody>
      </p:sp>
      <p:cxnSp>
        <p:nvCxnSpPr>
          <p:cNvPr id="7" name="Shape 7"/>
          <p:cNvCxnSpPr/>
          <p:nvPr/>
        </p:nvCxnSpPr>
        <p:spPr>
          <a:xfrm>
            <a:off y="5023259" x="457200"/>
            <a:ext cy="0" cx="8229600"/>
          </a:xfrm>
          <a:prstGeom prst="straightConnector1">
            <a:avLst/>
          </a:prstGeom>
          <a:noFill/>
          <a:ln w="50800" cap="flat">
            <a:solidFill>
              <a:schemeClr val="lt2"/>
            </a:solidFill>
            <a:prstDash val="solid"/>
            <a:round/>
            <a:headEnd w="med" len="med" type="none"/>
            <a:tailEnd w="med" len="med" type="none"/>
          </a:ln>
        </p:spPr>
      </p:cxn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Relationship Target="https://www.youtube.com/watch?v=NcGe141R2yA" Type="http://schemas.openxmlformats.org/officeDocument/2006/relationships/hyperlink" TargetMode="External" Id="rId3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Relationship Target="http://rrcadvancedmethods.wikispaces.com/Student-Centered+Approaches" Type="http://schemas.openxmlformats.org/officeDocument/2006/relationships/hyperlink" TargetMode="External" Id="rId3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0" name="Shape 3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1" name="Shape 31"/>
          <p:cNvSpPr txBox="1"/>
          <p:nvPr>
            <p:ph type="ctrTitle"/>
          </p:nvPr>
        </p:nvSpPr>
        <p:spPr>
          <a:xfrm>
            <a:off y="563759" x="457200"/>
            <a:ext cy="30096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sz="3600" lang="en">
                <a:solidFill>
                  <a:srgbClr val="A61C00"/>
                </a:solidFill>
              </a:rPr>
              <a:t>Learn to make a COMPUTER GAME</a:t>
            </a:r>
            <a:r>
              <a:rPr lang="en"/>
              <a:t> </a:t>
            </a:r>
          </a:p>
        </p:txBody>
      </p:sp>
      <p:sp>
        <p:nvSpPr>
          <p:cNvPr id="32" name="Shape 32"/>
          <p:cNvSpPr txBox="1"/>
          <p:nvPr>
            <p:ph idx="1" type="subTitle"/>
          </p:nvPr>
        </p:nvSpPr>
        <p:spPr>
          <a:xfrm>
            <a:off y="3716392" x="457200"/>
            <a:ext cy="1232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r" rtl="0" lv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rPr lang="en"/>
              <a:t> </a:t>
            </a:r>
            <a:r>
              <a:rPr u="sng" b="1" sz="1400" lang="en"/>
              <a:t>Assignment #3 - Inquiry-Based Learning</a:t>
            </a:r>
          </a:p>
          <a:p>
            <a:pPr algn="r" lv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b="1" sz="1400" lang="en"/>
              <a:t>“Learn to do something”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6" name="Shape 3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7" name="Shape 37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 </a:t>
            </a:r>
            <a:r>
              <a:rPr b="0" sz="3000" lang="en">
                <a:solidFill>
                  <a:srgbClr val="A61C00"/>
                </a:solidFill>
              </a:rPr>
              <a:t>Why a computer game?</a:t>
            </a:r>
          </a:p>
        </p:txBody>
      </p:sp>
      <p:sp>
        <p:nvSpPr>
          <p:cNvPr id="38" name="Shape 38"/>
          <p:cNvSpPr txBox="1"/>
          <p:nvPr>
            <p:ph idx="1" type="body"/>
          </p:nvPr>
        </p:nvSpPr>
        <p:spPr>
          <a:xfrm>
            <a:off y="1227750" x="457200"/>
            <a:ext cy="3405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Since I never made a computer game before, although I know how to make computer programs.</a:t>
            </a:r>
          </a:p>
          <a:p>
            <a:pPr algn="just" rtl="0" lvl="0">
              <a:spcBef>
                <a:spcPts val="0"/>
              </a:spcBef>
              <a:buNone/>
            </a:pPr>
            <a:r>
              <a:t/>
            </a:r>
            <a:endParaRPr sz="1100"/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I like to deal with sophisticated pieces of software what is common in computer games. </a:t>
            </a:r>
          </a:p>
          <a:p>
            <a:pPr algn="just" rtl="0" lvl="0">
              <a:spcBef>
                <a:spcPts val="0"/>
              </a:spcBef>
              <a:buNone/>
            </a:pPr>
            <a:r>
              <a:t/>
            </a:r>
            <a:endParaRPr sz="1100"/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It is a new challenge, since the software applications that I have done in the past are either administrative or communication solutions.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2" name="Shape 4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3" name="Shape 43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 </a:t>
            </a:r>
            <a:r>
              <a:rPr b="0" sz="3000" lang="en">
                <a:solidFill>
                  <a:srgbClr val="A61C00"/>
                </a:solidFill>
              </a:rPr>
              <a:t>Required skills</a:t>
            </a:r>
            <a:r>
              <a:rPr sz="3000" lang="en">
                <a:solidFill>
                  <a:srgbClr val="A61C00"/>
                </a:solidFill>
              </a:rPr>
              <a:t>: </a:t>
            </a:r>
          </a:p>
        </p:txBody>
      </p:sp>
      <p:sp>
        <p:nvSpPr>
          <p:cNvPr id="44" name="Shape 44"/>
          <p:cNvSpPr txBox="1"/>
          <p:nvPr>
            <p:ph idx="1" type="body"/>
          </p:nvPr>
        </p:nvSpPr>
        <p:spPr>
          <a:xfrm>
            <a:off y="1371250" x="457200"/>
            <a:ext cy="28851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To know how to design, develop and code computer programs.</a:t>
            </a:r>
          </a:p>
          <a:p>
            <a:pPr algn="just" rtl="0" lvl="0">
              <a:spcBef>
                <a:spcPts val="0"/>
              </a:spcBef>
              <a:buNone/>
            </a:pPr>
            <a:r>
              <a:t/>
            </a:r>
            <a:endParaRPr sz="1100"/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Knowledge of maths: statistics and simulation.</a:t>
            </a:r>
          </a:p>
          <a:p>
            <a:pPr algn="just" rtl="0" lvl="0">
              <a:spcBef>
                <a:spcPts val="0"/>
              </a:spcBef>
              <a:buNone/>
            </a:pPr>
            <a:r>
              <a:t/>
            </a:r>
            <a:endParaRPr sz="1100"/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Knowledge computer games fundamentals (2D or 3D). </a:t>
            </a:r>
          </a:p>
          <a:p>
            <a:pPr algn="just" rtl="0" indent="0" marL="457200">
              <a:lnSpc>
                <a:spcPct val="115000"/>
              </a:lnSpc>
              <a:spcBef>
                <a:spcPts val="0"/>
              </a:spcBef>
              <a:buNone/>
            </a:pPr>
            <a:r>
              <a:rPr u="sng" sz="1800" lang="en">
                <a:solidFill>
                  <a:schemeClr val="hlink"/>
                </a:solidFill>
                <a:hlinkClick r:id="rId3"/>
              </a:rPr>
              <a:t>https://www.youtube.com/watch?v=NcGe141R2yA</a:t>
            </a:r>
          </a:p>
          <a:p>
            <a:pPr algn="just" rtl="0" lvl="0" indent="457200">
              <a:spcBef>
                <a:spcPts val="0"/>
              </a:spcBef>
              <a:buNone/>
            </a:pPr>
            <a:r>
              <a:rPr sz="1000" lang="en"/>
              <a:t>(sec 45 to min 2.45) </a:t>
            </a:r>
          </a:p>
          <a:p>
            <a:pPr algn="just" rtl="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algn="just" rtl="0" lvl="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algn="just" rtl="0" indent="45720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algn="just" lvl="0" indent="457200">
              <a:spcBef>
                <a:spcPts val="0"/>
              </a:spcBef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8" name="Shape 4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9" name="Shape 49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lang="en"/>
              <a:t> </a:t>
            </a:r>
            <a:r>
              <a:rPr b="0" sz="3000" lang="en">
                <a:solidFill>
                  <a:srgbClr val="A61C00"/>
                </a:solidFill>
              </a:rPr>
              <a:t>Game (</a:t>
            </a:r>
            <a:r>
              <a:rPr b="0" sz="3000" lang="en">
                <a:solidFill>
                  <a:srgbClr val="980000"/>
                </a:solidFill>
              </a:rPr>
              <a:t>Mice and Lizards</a:t>
            </a:r>
            <a:r>
              <a:rPr b="0" sz="3000" lang="en">
                <a:solidFill>
                  <a:srgbClr val="A61C00"/>
                </a:solidFill>
              </a:rPr>
              <a:t>) rules:</a:t>
            </a:r>
          </a:p>
        </p:txBody>
      </p:sp>
      <p:sp>
        <p:nvSpPr>
          <p:cNvPr id="50" name="Shape 50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just" rtl="0" lvl="0">
              <a:spcBef>
                <a:spcPts val="0"/>
              </a:spcBef>
              <a:buNone/>
            </a:pPr>
            <a:r>
              <a:rPr sz="2400" lang="en"/>
              <a:t>Rules: </a:t>
            </a:r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Mice &amp; lizards eat pieces of bread.</a:t>
            </a:r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Mice behavior is to eat bread allocated in the outsides.</a:t>
            </a:r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Lizard behavior is to eat pieces in the insides.</a:t>
            </a:r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Game starts with 6 pieces of bread, 2 mice, and 2 lizards. In this scenario all bread will be eaten. </a:t>
            </a:r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Game complexity increases as more pieces of bread are added until it is not possible to mice and lizards to eat all bread. 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4" name="Shape 5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5" name="Shape 5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b="0" sz="3000" lang="en">
                <a:solidFill>
                  <a:srgbClr val="A61C00"/>
                </a:solidFill>
              </a:rPr>
              <a:t>What did I learn?:</a:t>
            </a:r>
          </a:p>
        </p:txBody>
      </p:sp>
      <p:sp>
        <p:nvSpPr>
          <p:cNvPr id="56" name="Shape 5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just" rtl="0" lvl="0" indent="-381000" marL="45720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I learnt that another avenue to teach programing to adult students might be to ask students to make computer games.</a:t>
            </a:r>
          </a:p>
          <a:p>
            <a:pPr algn="just" rtl="0" lvl="0" indent="-381000" marL="457200">
              <a:lnSpc>
                <a:spcPct val="132954"/>
              </a:lnSpc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This allows to apply many student-</a:t>
            </a:r>
            <a:r>
              <a:rPr sz="2400" lang="en">
                <a:solidFill>
                  <a:srgbClr val="000000"/>
                </a:solidFill>
                <a:hlinkClick r:id="rId3"/>
              </a:rPr>
              <a:t>Centered Approaches</a:t>
            </a:r>
            <a:r>
              <a:rPr sz="2400" lang="en">
                <a:solidFill>
                  <a:srgbClr val="000000"/>
                </a:solidFill>
              </a:rPr>
              <a:t>, such as: </a:t>
            </a:r>
            <a:r>
              <a:rPr u="sng" sz="2400" lang="en">
                <a:solidFill>
                  <a:srgbClr val="000000"/>
                </a:solidFill>
              </a:rPr>
              <a:t>Discovery Learning</a:t>
            </a:r>
            <a:r>
              <a:rPr sz="2400" lang="en">
                <a:solidFill>
                  <a:srgbClr val="000000"/>
                </a:solidFill>
              </a:rPr>
              <a:t> (prior knowledge to discover new ), </a:t>
            </a:r>
            <a:r>
              <a:rPr u="sng" sz="2400" lang="en">
                <a:solidFill>
                  <a:srgbClr val="000000"/>
                </a:solidFill>
              </a:rPr>
              <a:t>Simulations</a:t>
            </a:r>
            <a:r>
              <a:rPr sz="2400" lang="en">
                <a:solidFill>
                  <a:srgbClr val="000000"/>
                </a:solidFill>
              </a:rPr>
              <a:t> ("real" situation without the risks), and </a:t>
            </a:r>
            <a:r>
              <a:rPr u="sng" sz="2400" lang="en">
                <a:solidFill>
                  <a:srgbClr val="000000"/>
                </a:solidFill>
              </a:rPr>
              <a:t>Problem-Based Learning</a:t>
            </a:r>
            <a:r>
              <a:rPr sz="2400" lang="en">
                <a:solidFill>
                  <a:srgbClr val="000000"/>
                </a:solidFill>
              </a:rPr>
              <a:t>.</a:t>
            </a:r>
          </a:p>
          <a:p>
            <a:pPr rtl="0" lvl="0">
              <a:lnSpc>
                <a:spcPct val="132954"/>
              </a:lnSpc>
              <a:spcBef>
                <a:spcPts val="0"/>
              </a:spcBef>
              <a:buNone/>
            </a:pPr>
            <a:r>
              <a:t/>
            </a:r>
            <a:endParaRPr sz="2400">
              <a:solidFill>
                <a:srgbClr val="000000"/>
              </a:solidFill>
            </a:endParaRPr>
          </a:p>
          <a:p>
            <a:pPr algn="just" rtl="0" indent="457200">
              <a:lnSpc>
                <a:spcPct val="115000"/>
              </a:lnSpc>
              <a:spcBef>
                <a:spcPts val="0"/>
              </a:spcBef>
              <a:buNone/>
            </a:pPr>
            <a:r>
              <a:rPr sz="2400" lang="en">
                <a:solidFill>
                  <a:srgbClr val="000000"/>
                </a:solidFill>
              </a:rPr>
              <a:t> </a:t>
            </a:r>
          </a:p>
          <a:p>
            <a:pPr algn="just" rtl="0" lvl="0" indent="457200">
              <a:lnSpc>
                <a:spcPct val="115000"/>
              </a:lnSpc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0" name="Shape 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1" name="Shape 61"/>
          <p:cNvSpPr txBox="1"/>
          <p:nvPr>
            <p:ph type="title"/>
          </p:nvPr>
        </p:nvSpPr>
        <p:spPr>
          <a:xfrm>
            <a:off y="205974" x="457200"/>
            <a:ext cy="9942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rPr b="0" sz="3000" lang="en">
                <a:solidFill>
                  <a:srgbClr val="A61C00"/>
                </a:solidFill>
              </a:rPr>
              <a:t>Why might be a challenge to try this in the classroom:</a:t>
            </a:r>
          </a:p>
        </p:txBody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y="1518775" x="457200"/>
            <a:ext cy="27713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Instructor must have a solid and updated foundation of knowledge.</a:t>
            </a:r>
          </a:p>
          <a:p>
            <a:pPr algn="just" rtl="0" lvl="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algn="just" rtl="0" lvl="0" indent="-381000" marL="45720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●"/>
            </a:pPr>
            <a:r>
              <a:rPr sz="2400" lang="en"/>
              <a:t>Instructor must have enough time to be a better teacher  to encourage his or her students.</a:t>
            </a:r>
          </a:p>
          <a:p>
            <a:pPr algn="just" rtl="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rtl="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>
              <a:spcBef>
                <a:spcPts val="0"/>
              </a:spcBef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swiss">
  <a:themeElements>
    <a:clrScheme name="Custom 218">
      <a:dk1>
        <a:srgbClr val="000000"/>
      </a:dk1>
      <a:lt1>
        <a:srgbClr val="FFFFFF"/>
      </a:lt1>
      <a:dk2>
        <a:srgbClr val="5B595A"/>
      </a:dk2>
      <a:lt2>
        <a:srgbClr val="CFD4D4"/>
      </a:lt2>
      <a:accent1>
        <a:srgbClr val="CC0202"/>
      </a:accent1>
      <a:accent2>
        <a:srgbClr val="228AFF"/>
      </a:accent2>
      <a:accent3>
        <a:srgbClr val="FBC82F"/>
      </a:accent3>
      <a:accent4>
        <a:srgbClr val="253E91"/>
      </a:accent4>
      <a:accent5>
        <a:srgbClr val="F68D0C"/>
      </a:accent5>
      <a:accent6>
        <a:srgbClr val="257E12"/>
      </a:accent6>
      <a:hlink>
        <a:srgbClr val="144C72"/>
      </a:hlink>
      <a:folHlink>
        <a:srgbClr val="8C9D92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